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331" r:id="rId6"/>
    <p:sldId id="341" r:id="rId7"/>
    <p:sldId id="319" r:id="rId8"/>
    <p:sldId id="325" r:id="rId9"/>
    <p:sldId id="338" r:id="rId10"/>
    <p:sldId id="339" r:id="rId11"/>
    <p:sldId id="326" r:id="rId12"/>
    <p:sldId id="340" r:id="rId13"/>
    <p:sldId id="332" r:id="rId14"/>
    <p:sldId id="334" r:id="rId15"/>
    <p:sldId id="320" r:id="rId16"/>
    <p:sldId id="337" r:id="rId17"/>
    <p:sldId id="336" r:id="rId18"/>
    <p:sldId id="322" r:id="rId19"/>
    <p:sldId id="328" r:id="rId20"/>
    <p:sldId id="323" r:id="rId21"/>
    <p:sldId id="329" r:id="rId22"/>
    <p:sldId id="330" r:id="rId23"/>
    <p:sldId id="333" r:id="rId24"/>
    <p:sldId id="314" r:id="rId25"/>
    <p:sldId id="313" r:id="rId26"/>
    <p:sldId id="316" r:id="rId27"/>
    <p:sldId id="317" r:id="rId28"/>
    <p:sldId id="315" r:id="rId29"/>
    <p:sldId id="321" r:id="rId30"/>
    <p:sldId id="318" r:id="rId31"/>
    <p:sldId id="335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453"/>
    <a:srgbClr val="B1D620"/>
    <a:srgbClr val="FF3300"/>
    <a:srgbClr val="FF8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2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C78F-B74E-462C-B5EC-0F70FC2B9783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316C-2457-40C4-9EE5-0431147AF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959"/>
            <a:ext cx="7772400" cy="88759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Georgia’s State Plan</a:t>
            </a:r>
            <a:endParaRPr lang="en-US" sz="5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53154"/>
            <a:ext cx="6858000" cy="1181107"/>
          </a:xfrm>
        </p:spPr>
        <p:txBody>
          <a:bodyPr/>
          <a:lstStyle/>
          <a:p>
            <a:r>
              <a:rPr lang="en-US" dirty="0" smtClean="0">
                <a:solidFill>
                  <a:srgbClr val="FF8F75"/>
                </a:solidFill>
              </a:rPr>
              <a:t>Every Student Succeeds Act (ESSA)</a:t>
            </a:r>
          </a:p>
          <a:p>
            <a:r>
              <a:rPr lang="en-US" dirty="0" smtClean="0">
                <a:solidFill>
                  <a:srgbClr val="FF8F75"/>
                </a:solidFill>
              </a:rPr>
              <a:t>Developing a Plan for Georgians, By Georgians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715648"/>
            <a:ext cx="9143999" cy="1632065"/>
            <a:chOff x="1" y="2948562"/>
            <a:chExt cx="8816143" cy="1476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58860"/>
              <a:ext cx="2201112" cy="14664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114" y="2948562"/>
              <a:ext cx="2216570" cy="1476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920" y="2958860"/>
              <a:ext cx="2201112" cy="14664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32" y="2958860"/>
              <a:ext cx="2201112" cy="1466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Overview of ESSA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F75"/>
                </a:solidFill>
              </a:rPr>
              <a:t>Peter Zamora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894"/>
            <a:ext cx="2432547" cy="1620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7" y="4625505"/>
            <a:ext cx="2424125" cy="1615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2" y="4619892"/>
            <a:ext cx="2432547" cy="1620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1"/>
          <a:stretch/>
        </p:blipFill>
        <p:spPr>
          <a:xfrm>
            <a:off x="7289219" y="4619892"/>
            <a:ext cx="1854781" cy="1620685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Georgia’s State Plan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Development Process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F75"/>
                </a:solidFill>
              </a:rPr>
              <a:t>Matt Jones, Chief of Staff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140"/>
            <a:ext cx="2432547" cy="1620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7" y="4617004"/>
            <a:ext cx="2432751" cy="1620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94" y="4617004"/>
            <a:ext cx="2432749" cy="1620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78" y="4617004"/>
            <a:ext cx="2432750" cy="162082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Overall Timeline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JULY</a:t>
            </a:r>
            <a:endParaRPr lang="en-US" dirty="0" smtClean="0"/>
          </a:p>
          <a:p>
            <a:r>
              <a:rPr lang="en-US" dirty="0" smtClean="0"/>
              <a:t>Advisory and Working Committees meet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AUG-OCT</a:t>
            </a:r>
            <a:endParaRPr lang="en-US" dirty="0" smtClean="0"/>
          </a:p>
          <a:p>
            <a:r>
              <a:rPr lang="en-US" dirty="0" smtClean="0"/>
              <a:t>Stakeholder feedback sessions</a:t>
            </a:r>
          </a:p>
          <a:p>
            <a:r>
              <a:rPr lang="en-US" dirty="0" smtClean="0"/>
              <a:t>Develop Areas of Focus, Guiding Principles, Framework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OCT-DEC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Draft State Plan</a:t>
            </a:r>
          </a:p>
          <a:p>
            <a:r>
              <a:rPr lang="en-US" dirty="0" smtClean="0"/>
              <a:t>Presentations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5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Overall Timeline 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JAN</a:t>
            </a:r>
          </a:p>
          <a:p>
            <a:r>
              <a:rPr lang="en-US" dirty="0" smtClean="0"/>
              <a:t>Review period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FEB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Revisions/refinements; Prepare for submission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Georgia’s ESSA State Plan submitted to </a:t>
            </a:r>
            <a:r>
              <a:rPr lang="en-US" dirty="0" smtClean="0"/>
              <a:t>USED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 smtClean="0"/>
              <a:t>Note</a:t>
            </a:r>
            <a:r>
              <a:rPr lang="en-US" sz="1600" i="1" dirty="0"/>
              <a:t>: Timelines may change based on pending guidance from USED</a:t>
            </a:r>
            <a:r>
              <a:rPr lang="en-US" sz="1600" dirty="0"/>
              <a:t>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State Advisory                 Committee Timeline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JULY</a:t>
            </a:r>
            <a:endParaRPr lang="en-US" dirty="0" smtClean="0"/>
          </a:p>
          <a:p>
            <a:r>
              <a:rPr lang="en-US" dirty="0" smtClean="0"/>
              <a:t>Charge &amp; Orientation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AUG</a:t>
            </a:r>
          </a:p>
          <a:p>
            <a:r>
              <a:rPr lang="en-US" dirty="0" smtClean="0"/>
              <a:t>Develop Areas of Focus and Guiding Principles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Late Sept/Oct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Presentation of stakeholder feedback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DEC</a:t>
            </a:r>
          </a:p>
          <a:p>
            <a:r>
              <a:rPr lang="en-US" dirty="0" smtClean="0"/>
              <a:t>Presentation of draft ESSA State Plan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Georgia’s ESSA State Plan submitted to USED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5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State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MAKE UP</a:t>
            </a:r>
            <a:endParaRPr lang="en-US" dirty="0" smtClean="0"/>
          </a:p>
          <a:p>
            <a:r>
              <a:rPr lang="en-US" dirty="0" smtClean="0"/>
              <a:t>40 members</a:t>
            </a:r>
          </a:p>
          <a:p>
            <a:r>
              <a:rPr lang="en-US" dirty="0" smtClean="0"/>
              <a:t>State agencies, organizations, students, parents, teachers, </a:t>
            </a:r>
            <a:r>
              <a:rPr lang="en-US" smtClean="0"/>
              <a:t>superintendents, advocacy </a:t>
            </a:r>
            <a:r>
              <a:rPr lang="en-US" dirty="0"/>
              <a:t>groups </a:t>
            </a:r>
            <a:endParaRPr lang="en-US" dirty="0" smtClean="0"/>
          </a:p>
          <a:p>
            <a:r>
              <a:rPr lang="en-US" dirty="0" smtClean="0"/>
              <a:t>Facilitated by the Carl Vinson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State Advisory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CHARGE</a:t>
            </a:r>
            <a:endParaRPr lang="en-US" dirty="0" smtClean="0"/>
          </a:p>
          <a:p>
            <a:pPr lvl="0"/>
            <a:r>
              <a:rPr lang="en-US" dirty="0"/>
              <a:t>Develop </a:t>
            </a:r>
            <a:r>
              <a:rPr lang="en-US" i="1" dirty="0"/>
              <a:t>Areas of </a:t>
            </a:r>
            <a:r>
              <a:rPr lang="en-US" i="1" dirty="0" smtClean="0"/>
              <a:t>Focus</a:t>
            </a:r>
          </a:p>
          <a:p>
            <a:pPr lvl="0"/>
            <a:r>
              <a:rPr lang="en-US" dirty="0" smtClean="0"/>
              <a:t>Guiding Principles</a:t>
            </a:r>
          </a:p>
          <a:p>
            <a:pPr lvl="0"/>
            <a:r>
              <a:rPr lang="en-US" dirty="0" smtClean="0"/>
              <a:t>Receive </a:t>
            </a:r>
            <a:r>
              <a:rPr lang="en-US" dirty="0"/>
              <a:t>and discuss stakeholder feedback </a:t>
            </a:r>
          </a:p>
          <a:p>
            <a:pPr lvl="0"/>
            <a:r>
              <a:rPr lang="en-US" dirty="0"/>
              <a:t>Review the draft of Georgia’s ESSA State Plan</a:t>
            </a:r>
          </a:p>
          <a:p>
            <a:pPr lvl="0"/>
            <a:r>
              <a:rPr lang="en-US" dirty="0"/>
              <a:t>Provide feedback regarding Georgia’s </a:t>
            </a:r>
            <a:r>
              <a:rPr lang="en-US" dirty="0" smtClean="0"/>
              <a:t>draft ESSA </a:t>
            </a:r>
            <a:r>
              <a:rPr lang="en-US" dirty="0"/>
              <a:t>State Plan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Working Committees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MAKE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UP</a:t>
            </a:r>
            <a:endParaRPr lang="en-US" dirty="0" smtClean="0"/>
          </a:p>
          <a:p>
            <a:r>
              <a:rPr lang="en-US" dirty="0" smtClean="0"/>
              <a:t>6 working committees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Federal Programs to Support School Improvement</a:t>
            </a:r>
          </a:p>
          <a:p>
            <a:pPr lvl="1"/>
            <a:r>
              <a:rPr lang="en-US" dirty="0" smtClean="0"/>
              <a:t>Education of the Whole Child</a:t>
            </a:r>
          </a:p>
          <a:p>
            <a:pPr lvl="1"/>
            <a:r>
              <a:rPr lang="en-US" dirty="0" smtClean="0"/>
              <a:t>Educator &amp; Leader Development</a:t>
            </a:r>
          </a:p>
          <a:p>
            <a:pPr lvl="1"/>
            <a:r>
              <a:rPr lang="en-US" dirty="0" smtClean="0"/>
              <a:t>Communications</a:t>
            </a:r>
          </a:p>
          <a:p>
            <a:r>
              <a:rPr lang="en-US" dirty="0" smtClean="0"/>
              <a:t>20 members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GaDOE</a:t>
            </a:r>
            <a:r>
              <a:rPr lang="en-US" dirty="0" smtClean="0"/>
              <a:t> staff; 15 stakeholders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Working Committees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 smtClean="0"/>
          </a:p>
          <a:p>
            <a:pPr lvl="0"/>
            <a:r>
              <a:rPr lang="en-US" dirty="0"/>
              <a:t>Develop feedback questions for </a:t>
            </a:r>
            <a:r>
              <a:rPr lang="en-US" dirty="0" smtClean="0"/>
              <a:t>stakeholders</a:t>
            </a:r>
          </a:p>
          <a:p>
            <a:pPr lvl="0"/>
            <a:r>
              <a:rPr lang="en-US" dirty="0" smtClean="0"/>
              <a:t>Discuss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takeholder input</a:t>
            </a:r>
          </a:p>
          <a:p>
            <a:pPr lvl="1"/>
            <a:r>
              <a:rPr lang="en-US" dirty="0" smtClean="0"/>
              <a:t>USED’s regulations/guidance</a:t>
            </a:r>
            <a:endParaRPr lang="en-US" dirty="0"/>
          </a:p>
          <a:p>
            <a:pPr lvl="1"/>
            <a:r>
              <a:rPr lang="en-US" dirty="0" smtClean="0"/>
              <a:t>Areas of Focus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ssigned </a:t>
            </a:r>
            <a:r>
              <a:rPr lang="en-US" dirty="0"/>
              <a:t>portions of ESSA</a:t>
            </a:r>
          </a:p>
          <a:p>
            <a:pPr lvl="0"/>
            <a:r>
              <a:rPr lang="en-US" dirty="0"/>
              <a:t>Coordinate with other working committees to write Georgia’s draft state plan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Working Committees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G</a:t>
            </a:r>
            <a:r>
              <a:rPr lang="en-US" sz="2400" dirty="0" smtClean="0">
                <a:solidFill>
                  <a:srgbClr val="FF8F75"/>
                </a:solidFill>
              </a:rPr>
              <a:t>eorgia’s State Plan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ACCOUNTABILITY</a:t>
            </a:r>
            <a:endParaRPr lang="en-US" dirty="0" smtClean="0"/>
          </a:p>
          <a:p>
            <a:pPr lvl="0"/>
            <a:r>
              <a:rPr lang="en-US" dirty="0" smtClean="0"/>
              <a:t>Report to </a:t>
            </a:r>
            <a:r>
              <a:rPr lang="en-US" dirty="0" err="1" smtClean="0"/>
              <a:t>GaDOE’s</a:t>
            </a:r>
            <a:r>
              <a:rPr lang="en-US" dirty="0" smtClean="0"/>
              <a:t> ESSA Leadership Team</a:t>
            </a:r>
          </a:p>
          <a:p>
            <a:pPr lvl="1"/>
            <a:r>
              <a:rPr lang="en-US" dirty="0" smtClean="0"/>
              <a:t>Meeting benchmarks</a:t>
            </a:r>
          </a:p>
          <a:p>
            <a:pPr lvl="1"/>
            <a:r>
              <a:rPr lang="en-US" dirty="0" smtClean="0"/>
              <a:t>Coordinating to produce a cohesive plan</a:t>
            </a:r>
          </a:p>
          <a:p>
            <a:pPr lvl="0"/>
            <a:r>
              <a:rPr lang="en-US" dirty="0" smtClean="0"/>
              <a:t>Present to State Advisory Committee for feedback</a:t>
            </a:r>
          </a:p>
          <a:p>
            <a:pPr lvl="0"/>
            <a:r>
              <a:rPr lang="en-US" dirty="0" smtClean="0"/>
              <a:t>Review period: Public, State School Superintendent, State Board of Education, and Governor’s Office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Welcome &amp; Charge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4079"/>
            <a:ext cx="2441275" cy="1626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4" y="4608514"/>
            <a:ext cx="2449630" cy="1632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97" y="4602948"/>
            <a:ext cx="2449628" cy="1632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5" y="4608513"/>
            <a:ext cx="2441276" cy="16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Working Committees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F75"/>
                </a:solidFill>
              </a:rPr>
              <a:t>Leadership &amp; Scope of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895"/>
            <a:ext cx="2432545" cy="1620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15" y="4634392"/>
            <a:ext cx="2424568" cy="161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24" y="4634391"/>
            <a:ext cx="2424567" cy="1615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33" y="4628521"/>
            <a:ext cx="2424567" cy="1615367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Assessment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ESSA Working Committee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Melissa Fincher, Deputy Superintendent of Assessment and Accountability</a:t>
            </a:r>
          </a:p>
          <a:p>
            <a:r>
              <a:rPr lang="en-US" dirty="0"/>
              <a:t>Steve </a:t>
            </a:r>
            <a:r>
              <a:rPr lang="en-US" dirty="0" smtClean="0"/>
              <a:t>Barker, Superintendent of Coweta Co. Schools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Assessment Alignment, Innovation and Improvement</a:t>
            </a:r>
          </a:p>
          <a:p>
            <a:pPr lvl="0"/>
            <a:r>
              <a:rPr lang="en-US" dirty="0"/>
              <a:t>Title I Part B Assessment Grants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Accountability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FF8F75"/>
                </a:solidFill>
              </a:rPr>
              <a:t>ESSA Working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Allison Timberlake, Director of Accountability</a:t>
            </a:r>
          </a:p>
          <a:p>
            <a:r>
              <a:rPr lang="en-US" dirty="0" smtClean="0"/>
              <a:t>Molly Howard, Superintendent of Jefferson Co. Schools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Refinement/Enhancements of CCRPI (College and Career Readiness Performance Index) as well as new indicators and subgroup reporting as required by ESSA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Education of the Whole Child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2200" dirty="0" smtClean="0">
                <a:solidFill>
                  <a:srgbClr val="FF8F75"/>
                </a:solidFill>
              </a:rPr>
              <a:t>ESSA </a:t>
            </a:r>
            <a:r>
              <a:rPr lang="en-US" sz="2200" dirty="0">
                <a:solidFill>
                  <a:srgbClr val="FF8F75"/>
                </a:solidFill>
              </a:rPr>
              <a:t>Working Committee</a:t>
            </a: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Caitlin Dooley, </a:t>
            </a:r>
            <a:r>
              <a:rPr lang="en-US" dirty="0"/>
              <a:t>Deputy Superintendent of </a:t>
            </a:r>
            <a:r>
              <a:rPr lang="en-US" dirty="0" smtClean="0"/>
              <a:t>Curriculum and Instruction</a:t>
            </a:r>
            <a:endParaRPr lang="en-US" dirty="0"/>
          </a:p>
          <a:p>
            <a:r>
              <a:rPr lang="en-US" dirty="0"/>
              <a:t>Susan </a:t>
            </a:r>
            <a:r>
              <a:rPr lang="en-US" dirty="0" smtClean="0"/>
              <a:t>Adams, </a:t>
            </a:r>
            <a:r>
              <a:rPr lang="en-US" dirty="0"/>
              <a:t>Assistant Commissioner for Pre-K &amp; </a:t>
            </a:r>
            <a:r>
              <a:rPr lang="en-US" dirty="0" smtClean="0"/>
              <a:t>Instructional Support for DECAL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Title IV Part A Student Support and Academic Enrichment (SSAE) Grants </a:t>
            </a:r>
            <a:endParaRPr lang="en-US" dirty="0" smtClean="0"/>
          </a:p>
          <a:p>
            <a:pPr lvl="0"/>
            <a:r>
              <a:rPr lang="en-US" dirty="0" smtClean="0"/>
              <a:t>Title </a:t>
            </a:r>
            <a:r>
              <a:rPr lang="en-US" dirty="0"/>
              <a:t>IV Part F National Activities</a:t>
            </a:r>
          </a:p>
          <a:p>
            <a:pPr lvl="0"/>
            <a:r>
              <a:rPr lang="en-US" dirty="0"/>
              <a:t>Title IX Preschool Development Grants</a:t>
            </a:r>
          </a:p>
          <a:p>
            <a:pPr lvl="0"/>
            <a:r>
              <a:rPr lang="en-US" dirty="0"/>
              <a:t>Literacy Education for All, Results for the Nation (LEARN)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Communications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2200" dirty="0" smtClean="0">
                <a:solidFill>
                  <a:srgbClr val="FF8F75"/>
                </a:solidFill>
              </a:rPr>
              <a:t>ESSA </a:t>
            </a:r>
            <a:r>
              <a:rPr lang="en-US" sz="2200" dirty="0">
                <a:solidFill>
                  <a:srgbClr val="FF8F75"/>
                </a:solidFill>
              </a:rPr>
              <a:t>Working Committee</a:t>
            </a: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Matt Cardoza, Chief Communications Officer</a:t>
            </a:r>
            <a:endParaRPr lang="en-US" dirty="0"/>
          </a:p>
          <a:p>
            <a:r>
              <a:rPr lang="en-US" dirty="0"/>
              <a:t>Stan </a:t>
            </a:r>
            <a:r>
              <a:rPr lang="en-US" dirty="0" err="1" smtClean="0"/>
              <a:t>DeJarnett</a:t>
            </a:r>
            <a:r>
              <a:rPr lang="en-US" dirty="0" smtClean="0"/>
              <a:t>, Executive Director of the Georgia Vision Project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Develop a framework for the stakeholder feedback sessions</a:t>
            </a:r>
          </a:p>
          <a:p>
            <a:pPr lvl="0"/>
            <a:r>
              <a:rPr lang="en-US" dirty="0"/>
              <a:t>Coordinate with other working committees to develop effective methods for soliciting stakeholder feedback</a:t>
            </a:r>
          </a:p>
          <a:p>
            <a:pPr lvl="0"/>
            <a:r>
              <a:rPr lang="en-US" dirty="0"/>
              <a:t>Engage communities and stakeholders to attend feedback </a:t>
            </a:r>
            <a:r>
              <a:rPr lang="en-US" dirty="0" smtClean="0"/>
              <a:t>sessions</a:t>
            </a:r>
          </a:p>
          <a:p>
            <a:pPr lvl="0"/>
            <a:r>
              <a:rPr lang="en-US" dirty="0" smtClean="0"/>
              <a:t>Utilize </a:t>
            </a:r>
            <a:r>
              <a:rPr lang="en-US" dirty="0"/>
              <a:t>the networks of education partners to promote feedback sessions and elements of Georgia’s state plan</a:t>
            </a:r>
          </a:p>
          <a:p>
            <a:pPr lvl="0"/>
            <a:r>
              <a:rPr lang="en-US" dirty="0"/>
              <a:t>Develop a </a:t>
            </a:r>
            <a:r>
              <a:rPr lang="en-US" dirty="0" smtClean="0"/>
              <a:t>comprehensive plan/strategy </a:t>
            </a:r>
            <a:r>
              <a:rPr lang="en-US" dirty="0"/>
              <a:t>for communicating Georgia’s state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21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Federal Programs to Support School Improvement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2200" dirty="0" smtClean="0">
                <a:solidFill>
                  <a:srgbClr val="FF8F75"/>
                </a:solidFill>
              </a:rPr>
              <a:t>ESSA </a:t>
            </a:r>
            <a:r>
              <a:rPr lang="en-US" sz="2200" dirty="0">
                <a:solidFill>
                  <a:srgbClr val="FF8F75"/>
                </a:solidFill>
              </a:rPr>
              <a:t>Working Committee</a:t>
            </a: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Debbie Gay, Director of Special Education</a:t>
            </a:r>
            <a:endParaRPr lang="en-US" dirty="0"/>
          </a:p>
          <a:p>
            <a:r>
              <a:rPr lang="en-US" dirty="0"/>
              <a:t>Leigh Ann </a:t>
            </a:r>
            <a:r>
              <a:rPr lang="en-US" dirty="0" smtClean="0"/>
              <a:t>Putman, Metro RESA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0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Federal Programs to Support School Improvement (cont.)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2200" dirty="0" smtClean="0">
                <a:solidFill>
                  <a:srgbClr val="FF8F75"/>
                </a:solidFill>
              </a:rPr>
              <a:t>ESSA </a:t>
            </a:r>
            <a:r>
              <a:rPr lang="en-US" sz="2200" dirty="0">
                <a:solidFill>
                  <a:srgbClr val="FF8F75"/>
                </a:solidFill>
              </a:rPr>
              <a:t>Working Committee</a:t>
            </a: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Title I</a:t>
            </a:r>
          </a:p>
          <a:p>
            <a:pPr lvl="1"/>
            <a:r>
              <a:rPr lang="en-US" dirty="0"/>
              <a:t>Part A</a:t>
            </a:r>
          </a:p>
          <a:p>
            <a:pPr lvl="1"/>
            <a:r>
              <a:rPr lang="en-US" dirty="0"/>
              <a:t>Part C Migratory Children</a:t>
            </a:r>
          </a:p>
          <a:p>
            <a:pPr lvl="1"/>
            <a:r>
              <a:rPr lang="en-US" dirty="0"/>
              <a:t>Part D Children and Youth who are neglected, delinquent or at-risk</a:t>
            </a:r>
          </a:p>
          <a:p>
            <a:pPr lvl="1"/>
            <a:r>
              <a:rPr lang="en-US" dirty="0"/>
              <a:t>Part E Consolidation of funds</a:t>
            </a:r>
          </a:p>
          <a:p>
            <a:pPr lvl="0"/>
            <a:r>
              <a:rPr lang="en-US" dirty="0"/>
              <a:t>Title III English Language Learners and Immigrant Students</a:t>
            </a:r>
          </a:p>
          <a:p>
            <a:pPr lvl="0"/>
            <a:r>
              <a:rPr lang="en-US" dirty="0"/>
              <a:t>Title IV 21</a:t>
            </a:r>
            <a:r>
              <a:rPr lang="en-US" baseline="30000" dirty="0"/>
              <a:t>st</a:t>
            </a:r>
            <a:r>
              <a:rPr lang="en-US" dirty="0"/>
              <a:t> Century Schools</a:t>
            </a:r>
          </a:p>
          <a:p>
            <a:pPr lvl="1"/>
            <a:r>
              <a:rPr lang="en-US" dirty="0"/>
              <a:t>Part B 21</a:t>
            </a:r>
            <a:r>
              <a:rPr lang="en-US" baseline="30000" dirty="0"/>
              <a:t>st</a:t>
            </a:r>
            <a:r>
              <a:rPr lang="en-US" dirty="0"/>
              <a:t> Century Learning Centers</a:t>
            </a:r>
          </a:p>
          <a:p>
            <a:pPr lvl="1"/>
            <a:r>
              <a:rPr lang="en-US" dirty="0"/>
              <a:t>Part C Charter School Grants</a:t>
            </a:r>
          </a:p>
          <a:p>
            <a:pPr lvl="0"/>
            <a:r>
              <a:rPr lang="en-US" dirty="0"/>
              <a:t>Title VIII Homeless</a:t>
            </a:r>
          </a:p>
          <a:p>
            <a:pPr lvl="0"/>
            <a:r>
              <a:rPr lang="en-US" dirty="0"/>
              <a:t>Criteria, support, and processes for Comprehensive Support and Improvement Schools</a:t>
            </a:r>
          </a:p>
          <a:p>
            <a:pPr lvl="0"/>
            <a:r>
              <a:rPr lang="en-US" dirty="0"/>
              <a:t>Criteria, support, and processes for Targeted Support and Improvement Schools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3300"/>
                </a:solidFill>
              </a:rPr>
              <a:t>Educator &amp; Leader Development</a:t>
            </a:r>
            <a:br>
              <a:rPr lang="en-US" sz="3600" dirty="0" smtClean="0">
                <a:solidFill>
                  <a:srgbClr val="FF3300"/>
                </a:solidFill>
              </a:rPr>
            </a:br>
            <a:r>
              <a:rPr lang="en-US" sz="2200" dirty="0" smtClean="0">
                <a:solidFill>
                  <a:srgbClr val="FF8F75"/>
                </a:solidFill>
              </a:rPr>
              <a:t>ESSA </a:t>
            </a:r>
            <a:r>
              <a:rPr lang="en-US" sz="2200" dirty="0">
                <a:solidFill>
                  <a:srgbClr val="FF8F75"/>
                </a:solidFill>
              </a:rPr>
              <a:t>Working Committee</a:t>
            </a:r>
            <a:endParaRPr lang="en-US" sz="2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LEADERSHIP</a:t>
            </a:r>
          </a:p>
          <a:p>
            <a:r>
              <a:rPr lang="en-US" dirty="0" smtClean="0"/>
              <a:t>Cindy Saxon, Associate Superintendent of Teacher and Leader Effectiveness</a:t>
            </a:r>
            <a:endParaRPr lang="en-US" dirty="0"/>
          </a:p>
          <a:p>
            <a:r>
              <a:rPr lang="en-US" dirty="0" smtClean="0"/>
              <a:t>Ernie Lee, former Georgia Teacher of the Year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dirty="0"/>
              <a:t>Teacher and School Leader Incentive Fund</a:t>
            </a:r>
          </a:p>
          <a:p>
            <a:pPr lvl="0"/>
            <a:r>
              <a:rPr lang="en-US" dirty="0"/>
              <a:t>Educator Equity Plan</a:t>
            </a:r>
          </a:p>
          <a:p>
            <a:pPr lvl="0"/>
            <a:r>
              <a:rPr lang="en-US" dirty="0" smtClean="0"/>
              <a:t>Develop a system of supports for the teacher and leader continuum (from prep and induction through leadership opportunities)</a:t>
            </a:r>
            <a:endParaRPr lang="en-US" dirty="0"/>
          </a:p>
          <a:p>
            <a:pPr lvl="0"/>
            <a:r>
              <a:rPr lang="en-US" dirty="0"/>
              <a:t>Title II</a:t>
            </a:r>
          </a:p>
          <a:p>
            <a:pPr lvl="1"/>
            <a:r>
              <a:rPr lang="en-US" dirty="0"/>
              <a:t>Educator Development Academies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44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Ticket Out the Door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8F75"/>
                </a:solidFill>
              </a:rPr>
              <a:t>Stacy Jones, Carl Vinson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19894"/>
            <a:ext cx="2432546" cy="16206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51" y="4619892"/>
            <a:ext cx="2432548" cy="1620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47" y="4619894"/>
            <a:ext cx="2432546" cy="1620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93" y="4619893"/>
            <a:ext cx="2432546" cy="162068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Welcome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2700" dirty="0" smtClean="0">
                <a:solidFill>
                  <a:srgbClr val="FF8F75"/>
                </a:solidFill>
              </a:rPr>
              <a:t>Richard </a:t>
            </a:r>
            <a:r>
              <a:rPr lang="en-US" sz="2700" dirty="0">
                <a:solidFill>
                  <a:srgbClr val="FF8F75"/>
                </a:solidFill>
              </a:rPr>
              <a:t>Woods, State School Superintendent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pic>
        <p:nvPicPr>
          <p:cNvPr id="26626" name="Picture 2" descr="Image result for plumb 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173" y="1776058"/>
            <a:ext cx="6581554" cy="437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23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3892"/>
          </a:xfrm>
        </p:spPr>
        <p:txBody>
          <a:bodyPr>
            <a:noAutofit/>
          </a:bodyPr>
          <a:lstStyle/>
          <a:p>
            <a:r>
              <a:rPr lang="en-US" sz="2400" dirty="0" smtClean="0"/>
              <a:t>ESSA is an opportunity for Georgia –                                           Georgians are expecting more from their education system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803585"/>
            <a:ext cx="7886700" cy="33733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OUR MISSION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Offering a </a:t>
            </a:r>
            <a:r>
              <a:rPr lang="en-US" b="1" i="1" dirty="0" smtClean="0"/>
              <a:t>holistic education </a:t>
            </a:r>
            <a:r>
              <a:rPr lang="en-US" dirty="0" smtClean="0"/>
              <a:t>to each and every child in the state.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OUR VISION</a:t>
            </a:r>
          </a:p>
          <a:p>
            <a:pPr marL="0" indent="0">
              <a:buNone/>
            </a:pPr>
            <a:r>
              <a:rPr lang="en-US" b="1" i="1" dirty="0"/>
              <a:t>Educating Georgia’s Future </a:t>
            </a:r>
            <a:r>
              <a:rPr lang="en-US" dirty="0"/>
              <a:t>by graduating students who are ready to learn, ready to </a:t>
            </a:r>
            <a:r>
              <a:rPr lang="en-US" dirty="0" smtClean="0"/>
              <a:t>live, and </a:t>
            </a:r>
            <a:r>
              <a:rPr lang="en-US" dirty="0"/>
              <a:t>ready to lead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DEFINING A NEW READINESS</a:t>
            </a:r>
            <a:endParaRPr lang="en-US" dirty="0" smtClean="0"/>
          </a:p>
          <a:p>
            <a:r>
              <a:rPr lang="en-US" b="1" dirty="0" smtClean="0"/>
              <a:t>Early grades: </a:t>
            </a:r>
            <a:r>
              <a:rPr lang="en-US" dirty="0" smtClean="0"/>
              <a:t>Foundational skills and concepts</a:t>
            </a:r>
          </a:p>
          <a:p>
            <a:r>
              <a:rPr lang="en-US" b="1" dirty="0" smtClean="0"/>
              <a:t>Later grades: </a:t>
            </a:r>
            <a:r>
              <a:rPr lang="en-US" dirty="0" smtClean="0"/>
              <a:t>Multiple paths to succeed by expanding opportunities and personalizing learning</a:t>
            </a:r>
          </a:p>
          <a:p>
            <a:r>
              <a:rPr lang="en-US" b="1" dirty="0" smtClean="0"/>
              <a:t>Graduates</a:t>
            </a:r>
            <a:r>
              <a:rPr lang="en-US" dirty="0" smtClean="0"/>
              <a:t> are college and/or career ready</a:t>
            </a:r>
          </a:p>
          <a:p>
            <a:r>
              <a:rPr lang="en-US" b="1" dirty="0" smtClean="0"/>
              <a:t>Life-long Learning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NEW APPROACH</a:t>
            </a:r>
            <a:endParaRPr lang="en-US" dirty="0" smtClean="0"/>
          </a:p>
          <a:p>
            <a:r>
              <a:rPr lang="en-US" dirty="0" smtClean="0"/>
              <a:t>Connecting the policy dots for our districts</a:t>
            </a:r>
          </a:p>
          <a:p>
            <a:r>
              <a:rPr lang="en-US" dirty="0" smtClean="0"/>
              <a:t>Fostering innovation and expanding flexibility</a:t>
            </a:r>
          </a:p>
          <a:p>
            <a:r>
              <a:rPr lang="en-US" dirty="0" smtClean="0"/>
              <a:t>Growing capacity by supporting our teachers and leaders</a:t>
            </a:r>
          </a:p>
          <a:p>
            <a:r>
              <a:rPr lang="en-US" dirty="0" smtClean="0"/>
              <a:t>Creating a positive learning environment</a:t>
            </a:r>
          </a:p>
          <a:p>
            <a:r>
              <a:rPr lang="en-US" dirty="0"/>
              <a:t>Providing tools and systems of support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RESPONSIBLE APPROACH TO ACCOUNTABILITY</a:t>
            </a:r>
            <a:endParaRPr lang="en-US" dirty="0" smtClean="0"/>
          </a:p>
          <a:p>
            <a:r>
              <a:rPr lang="en-US" dirty="0" smtClean="0"/>
              <a:t>Since NCLB, our focus has been on creating structures of accountability to </a:t>
            </a:r>
            <a:r>
              <a:rPr lang="en-US" b="1" i="1" dirty="0" smtClean="0"/>
              <a:t>measure success</a:t>
            </a:r>
          </a:p>
          <a:p>
            <a:r>
              <a:rPr lang="en-US" dirty="0" smtClean="0"/>
              <a:t>It’s now our responsibility to develop tools and structures of support so districts, teachers, and students can </a:t>
            </a:r>
            <a:r>
              <a:rPr lang="en-US" b="1" i="1" dirty="0" smtClean="0"/>
              <a:t>achieve success</a:t>
            </a:r>
          </a:p>
          <a:p>
            <a:r>
              <a:rPr lang="en-US" dirty="0" smtClean="0"/>
              <a:t>Both parts are needed to ensure a world-class education system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497433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Charge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PLAN FOR GEORGIANS, BY GEORGIANS</a:t>
            </a:r>
            <a:endParaRPr lang="en-US" dirty="0" smtClean="0"/>
          </a:p>
          <a:p>
            <a:r>
              <a:rPr lang="en-US" dirty="0" smtClean="0"/>
              <a:t>Stakeholder feedback sessions</a:t>
            </a:r>
          </a:p>
          <a:p>
            <a:r>
              <a:rPr lang="en-US" dirty="0" smtClean="0"/>
              <a:t>State agencies, organizations, nonprofits, stakeholders are at the table</a:t>
            </a:r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497433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497433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 descr="IMG_0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96631" y="866333"/>
            <a:ext cx="6094230" cy="4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Group xmlns="8dbbd17f-811b-47d4-a864-375bfe9777a3" xsi:nil="true"/>
    <Page_x0020_SubHeader xmlns="8dbbd17f-811b-47d4-a864-375bfe9777a3" xsi:nil="true"/>
    <PublishingExpirationDate xmlns="http://schemas.microsoft.com/sharepoint/v3" xsi:nil="true"/>
    <PublishingStartDate xmlns="http://schemas.microsoft.com/sharepoint/v3" xsi:nil="true"/>
    <Page xmlns="8dbbd17f-811b-47d4-a864-375bfe9777a3" xsi:nil="true"/>
    <Date xmlns="8dbbd17f-811b-47d4-a864-375bfe9777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2BE4F87262645ABAA25C7F58292F1" ma:contentTypeVersion="5" ma:contentTypeDescription="Create a new document." ma:contentTypeScope="" ma:versionID="92f21490aab10bf3e2782ba94d63fb79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8dbbd17f-811b-47d4-a864-375bfe9777a3" targetNamespace="http://schemas.microsoft.com/office/2006/metadata/properties" ma:root="true" ma:fieldsID="8f3c589148e5898289bcaf8a99ef8501" ns1:_="" ns2:_="" ns3:_="">
    <xsd:import namespace="http://schemas.microsoft.com/sharepoint/v3"/>
    <xsd:import namespace="1d496aed-39d0-4758-b3cf-4e4773287716"/>
    <xsd:import namespace="8dbbd17f-811b-47d4-a864-375bfe9777a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_x0020_Group" minOccurs="0"/>
                <xsd:element ref="ns3:Page" minOccurs="0"/>
                <xsd:element ref="ns3:Page_x0020_SubHeader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d17f-811b-47d4-a864-375bfe9777a3" elementFormDefault="qualified">
    <xsd:import namespace="http://schemas.microsoft.com/office/2006/documentManagement/types"/>
    <xsd:import namespace="http://schemas.microsoft.com/office/infopath/2007/PartnerControls"/>
    <xsd:element name="Page_x0020_Group" ma:index="12" nillable="true" ma:displayName="Page Group" ma:list="{3369e82d-4d80-4f4b-ace1-2b831ace3e84}" ma:internalName="Page_x0020_Group" ma:showField="Title" ma:web="c9d2b927-7ae7-4eec-8be3-04f354ea0765">
      <xsd:simpleType>
        <xsd:restriction base="dms:Lookup"/>
      </xsd:simpleType>
    </xsd:element>
    <xsd:element name="Page" ma:index="13" nillable="true" ma:displayName="Page" ma:list="{3369e82d-4d80-4f4b-ace1-2b831ace3e84}" ma:internalName="Page" ma:web="c9d2b927-7ae7-4eec-8be3-04f354ea0765">
      <xsd:simpleType>
        <xsd:restriction base="dms:Lookup"/>
      </xsd:simpleType>
    </xsd:element>
    <xsd:element name="Page_x0020_SubHeader" ma:index="14" nillable="true" ma:displayName="Page SubHeader" ma:internalName="Page_x0020_SubHeader">
      <xsd:simpleType>
        <xsd:restriction base="dms:Text"/>
      </xsd:simpleType>
    </xsd:element>
    <xsd:element name="Date" ma:index="15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8A7C3-2BB5-4A18-898A-30CE89B2372C}"/>
</file>

<file path=customXml/itemProps2.xml><?xml version="1.0" encoding="utf-8"?>
<ds:datastoreItem xmlns:ds="http://schemas.openxmlformats.org/officeDocument/2006/customXml" ds:itemID="{1CF00EE7-5F6E-409F-88CA-8BEF9EFD5F4F}"/>
</file>

<file path=customXml/itemProps3.xml><?xml version="1.0" encoding="utf-8"?>
<ds:datastoreItem xmlns:ds="http://schemas.openxmlformats.org/officeDocument/2006/customXml" ds:itemID="{7C346565-7F17-4EF3-AA53-1149FCD8A896}"/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4482</TotalTime>
  <Words>1440</Words>
  <Application>Microsoft Office PowerPoint</Application>
  <PresentationFormat>On-screen Show (4:3)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Calibri</vt:lpstr>
      <vt:lpstr>Tahoma</vt:lpstr>
      <vt:lpstr>GaDOE-PowerPoint-Template</vt:lpstr>
      <vt:lpstr>Georgia’s State Plan</vt:lpstr>
      <vt:lpstr>Welcome &amp; Charge</vt:lpstr>
      <vt:lpstr>Welcome Richard Woods, State School Superintendent</vt:lpstr>
      <vt:lpstr>Charge Richard Woods, State School Superintendent</vt:lpstr>
      <vt:lpstr>Charge Richard Woods, State School Superintendent</vt:lpstr>
      <vt:lpstr>Charge Richard Woods, State School Superintendent</vt:lpstr>
      <vt:lpstr>Charge Richard Woods, State School Superintendent</vt:lpstr>
      <vt:lpstr>Charge Richard Woods, State School Superintendent</vt:lpstr>
      <vt:lpstr>PowerPoint Presentation</vt:lpstr>
      <vt:lpstr>Overview of ESSA</vt:lpstr>
      <vt:lpstr>Georgia’s State Plan Development Process</vt:lpstr>
      <vt:lpstr>Overall Timeline Georgia’s State Plan Development Process</vt:lpstr>
      <vt:lpstr>Overall Timeline (cont.) Georgia’s State Plan Development Process</vt:lpstr>
      <vt:lpstr>State Advisory                 Committee Timeline Georgia’s State Plan Development Process</vt:lpstr>
      <vt:lpstr>State Advisory Committee Georgia’s State Plan Development Process</vt:lpstr>
      <vt:lpstr>State Advisory Committee Georgia’s State Plan Development Process</vt:lpstr>
      <vt:lpstr>Working Committees Georgia’s State Plan Development Process</vt:lpstr>
      <vt:lpstr>Working Committees Georgia’s State Plan Development Process</vt:lpstr>
      <vt:lpstr>Working Committees Georgia’s State Plan Development Process</vt:lpstr>
      <vt:lpstr>Working Committees</vt:lpstr>
      <vt:lpstr>Assessment ESSA Working Committee</vt:lpstr>
      <vt:lpstr>Accountability ESSA Working Committee</vt:lpstr>
      <vt:lpstr>Education of the Whole Child ESSA Working Committee</vt:lpstr>
      <vt:lpstr>Communications ESSA Working Committee</vt:lpstr>
      <vt:lpstr>Federal Programs to Support School Improvement ESSA Working Committee</vt:lpstr>
      <vt:lpstr>Federal Programs to Support School Improvement (cont.) ESSA Working Committee</vt:lpstr>
      <vt:lpstr>Educator &amp; Leader Development ESSA Working Committee</vt:lpstr>
      <vt:lpstr>Ticket Out the Door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Beck</dc:creator>
  <cp:lastModifiedBy>Matt Cardoza</cp:lastModifiedBy>
  <cp:revision>159</cp:revision>
  <cp:lastPrinted>2016-07-18T15:00:06Z</cp:lastPrinted>
  <dcterms:created xsi:type="dcterms:W3CDTF">2015-12-01T02:44:20Z</dcterms:created>
  <dcterms:modified xsi:type="dcterms:W3CDTF">2016-07-20T13:36:25Z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0x010100E5A2BE4F87262645ABAA25C7F58292F1</vt:lpwstr>
  </property>
</Properties>
</file>